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6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02E3CF5-FFA2-409B-921B-C0F9FA9133D0}"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1201207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02E3CF5-FFA2-409B-921B-C0F9FA9133D0}"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3238702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02E3CF5-FFA2-409B-921B-C0F9FA9133D0}"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618739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02E3CF5-FFA2-409B-921B-C0F9FA9133D0}"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141481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2E3CF5-FFA2-409B-921B-C0F9FA9133D0}"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284278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02E3CF5-FFA2-409B-921B-C0F9FA9133D0}"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514331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02E3CF5-FFA2-409B-921B-C0F9FA9133D0}" type="datetimeFigureOut">
              <a:rPr lang="en-GB" smtClean="0"/>
              <a:t>03/02/2021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250772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02E3CF5-FFA2-409B-921B-C0F9FA9133D0}" type="datetimeFigureOut">
              <a:rPr lang="en-GB" smtClean="0"/>
              <a:t>03/02/2021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2967996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E3CF5-FFA2-409B-921B-C0F9FA9133D0}" type="datetimeFigureOut">
              <a:rPr lang="en-GB" smtClean="0"/>
              <a:t>03/02/2021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57032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02E3CF5-FFA2-409B-921B-C0F9FA9133D0}"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311451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02E3CF5-FFA2-409B-921B-C0F9FA9133D0}"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6DC2A7-D88A-4E63-8ED2-0E5D4730EEE7}" type="slidenum">
              <a:rPr lang="en-GB" smtClean="0"/>
              <a:t>‹#›</a:t>
            </a:fld>
            <a:endParaRPr lang="en-GB"/>
          </a:p>
        </p:txBody>
      </p:sp>
    </p:spTree>
    <p:extLst>
      <p:ext uri="{BB962C8B-B14F-4D97-AF65-F5344CB8AC3E}">
        <p14:creationId xmlns:p14="http://schemas.microsoft.com/office/powerpoint/2010/main" val="1082171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E3CF5-FFA2-409B-921B-C0F9FA9133D0}" type="datetimeFigureOut">
              <a:rPr lang="en-GB" smtClean="0"/>
              <a:t>03/02/2021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DC2A7-D88A-4E63-8ED2-0E5D4730EEE7}" type="slidenum">
              <a:rPr lang="en-GB" smtClean="0"/>
              <a:t>‹#›</a:t>
            </a:fld>
            <a:endParaRPr lang="en-GB"/>
          </a:p>
        </p:txBody>
      </p:sp>
    </p:spTree>
    <p:extLst>
      <p:ext uri="{BB962C8B-B14F-4D97-AF65-F5344CB8AC3E}">
        <p14:creationId xmlns:p14="http://schemas.microsoft.com/office/powerpoint/2010/main" val="740012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choolusername@bluecoatbeechdale.co.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youtube.com/watch?v=qx8xHpRMFHU" TargetMode="External"/><Relationship Id="rId7" Type="http://schemas.openxmlformats.org/officeDocument/2006/relationships/image" Target="../media/image1.png"/><Relationship Id="rId2" Type="http://schemas.openxmlformats.org/officeDocument/2006/relationships/hyperlink" Target="https://www.youtube.com/channel/UCG_FV4WjnZqtm6sux2g069Q"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bluecoatbeechdale.co.uk/" TargetMode="External"/><Relationship Id="rId4" Type="http://schemas.openxmlformats.org/officeDocument/2006/relationships/hyperlink" Target="https://www.youtube.com/watch?v=Y7NBMOZgK1w"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icrosoft.com/en-gb/education/products/learning-tools" TargetMode="External"/><Relationship Id="rId2" Type="http://schemas.openxmlformats.org/officeDocument/2006/relationships/hyperlink" Target="https://www.youtube.com/watch?v=GIRVT4jiS9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hlinkClick r:id="rId2"/>
              </a:rPr>
              <a:t>Schoolusername@bluecoatbeechdale.co.uk</a:t>
            </a:r>
            <a:r>
              <a:rPr lang="en-GB" dirty="0" smtClean="0"/>
              <a:t> </a:t>
            </a:r>
            <a:endParaRPr lang="en-GB" dirty="0"/>
          </a:p>
        </p:txBody>
      </p:sp>
      <p:sp>
        <p:nvSpPr>
          <p:cNvPr id="3" name="Subtitle 2"/>
          <p:cNvSpPr>
            <a:spLocks noGrp="1"/>
          </p:cNvSpPr>
          <p:nvPr>
            <p:ph type="subTitle" idx="1"/>
          </p:nvPr>
        </p:nvSpPr>
        <p:spPr/>
        <p:txBody>
          <a:bodyPr>
            <a:normAutofit/>
          </a:bodyPr>
          <a:lstStyle/>
          <a:p>
            <a:r>
              <a:rPr lang="en-GB" sz="5400" dirty="0" smtClean="0"/>
              <a:t>School password </a:t>
            </a:r>
            <a:endParaRPr lang="en-GB" sz="5400" dirty="0"/>
          </a:p>
        </p:txBody>
      </p:sp>
      <p:sp>
        <p:nvSpPr>
          <p:cNvPr id="4" name="TextBox 3"/>
          <p:cNvSpPr txBox="1"/>
          <p:nvPr/>
        </p:nvSpPr>
        <p:spPr>
          <a:xfrm>
            <a:off x="4214553" y="889462"/>
            <a:ext cx="4788131" cy="646331"/>
          </a:xfrm>
          <a:prstGeom prst="rect">
            <a:avLst/>
          </a:prstGeom>
          <a:noFill/>
        </p:spPr>
        <p:txBody>
          <a:bodyPr wrap="square" rtlCol="0">
            <a:spAutoFit/>
          </a:bodyPr>
          <a:lstStyle/>
          <a:p>
            <a:r>
              <a:rPr lang="en-GB" sz="3600" dirty="0" smtClean="0"/>
              <a:t>Teams log in details </a:t>
            </a:r>
            <a:endParaRPr lang="en-GB" sz="3600" dirty="0"/>
          </a:p>
        </p:txBody>
      </p:sp>
      <p:pic>
        <p:nvPicPr>
          <p:cNvPr id="5" name="Picture 4"/>
          <p:cNvPicPr>
            <a:picLocks noChangeAspect="1"/>
          </p:cNvPicPr>
          <p:nvPr/>
        </p:nvPicPr>
        <p:blipFill>
          <a:blip r:embed="rId3"/>
          <a:stretch>
            <a:fillRect/>
          </a:stretch>
        </p:blipFill>
        <p:spPr>
          <a:xfrm>
            <a:off x="710132" y="4053234"/>
            <a:ext cx="2143125" cy="2143125"/>
          </a:xfrm>
          <a:prstGeom prst="rect">
            <a:avLst/>
          </a:prstGeom>
        </p:spPr>
      </p:pic>
    </p:spTree>
    <p:extLst>
      <p:ext uri="{BB962C8B-B14F-4D97-AF65-F5344CB8AC3E}">
        <p14:creationId xmlns:p14="http://schemas.microsoft.com/office/powerpoint/2010/main" val="3586049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145099" y="40522"/>
            <a:ext cx="4820194" cy="584775"/>
          </a:xfrm>
          <a:prstGeom prst="rect">
            <a:avLst/>
          </a:prstGeom>
          <a:noFill/>
        </p:spPr>
        <p:txBody>
          <a:bodyPr wrap="square" rtlCol="0">
            <a:spAutoFit/>
          </a:bodyPr>
          <a:lstStyle/>
          <a:p>
            <a:r>
              <a:rPr lang="en-GB" sz="3200" b="1" u="sng" dirty="0" smtClean="0">
                <a:solidFill>
                  <a:srgbClr val="7030A0"/>
                </a:solidFill>
              </a:rPr>
              <a:t>Teams for beginners </a:t>
            </a:r>
            <a:endParaRPr lang="en-GB" sz="3200" b="1" u="sng" dirty="0">
              <a:solidFill>
                <a:srgbClr val="7030A0"/>
              </a:solidFill>
            </a:endParaRPr>
          </a:p>
        </p:txBody>
      </p:sp>
      <p:grpSp>
        <p:nvGrpSpPr>
          <p:cNvPr id="10" name="Group 9"/>
          <p:cNvGrpSpPr/>
          <p:nvPr/>
        </p:nvGrpSpPr>
        <p:grpSpPr>
          <a:xfrm>
            <a:off x="2576581" y="510730"/>
            <a:ext cx="7228438" cy="888722"/>
            <a:chOff x="2429691" y="427222"/>
            <a:chExt cx="7228438" cy="888722"/>
          </a:xfrm>
        </p:grpSpPr>
        <p:sp>
          <p:nvSpPr>
            <p:cNvPr id="7" name="Rectangle 6"/>
            <p:cNvSpPr/>
            <p:nvPr/>
          </p:nvSpPr>
          <p:spPr>
            <a:xfrm>
              <a:off x="2429691" y="669613"/>
              <a:ext cx="7228438" cy="646331"/>
            </a:xfrm>
            <a:prstGeom prst="rect">
              <a:avLst/>
            </a:prstGeom>
          </p:spPr>
          <p:txBody>
            <a:bodyPr wrap="square">
              <a:spAutoFit/>
            </a:bodyPr>
            <a:lstStyle/>
            <a:p>
              <a:r>
                <a:rPr lang="en-GB" dirty="0" smtClean="0">
                  <a:hlinkClick r:id="rId2"/>
                </a:rPr>
                <a:t>https://www.youtube.com/channel/UCG_FV4WjnZqtm6sux2g069Q</a:t>
              </a:r>
              <a:endParaRPr lang="en-GB" dirty="0" smtClean="0"/>
            </a:p>
            <a:p>
              <a:endParaRPr lang="en-GB" dirty="0"/>
            </a:p>
          </p:txBody>
        </p:sp>
        <p:sp>
          <p:nvSpPr>
            <p:cNvPr id="9" name="TextBox 8"/>
            <p:cNvSpPr txBox="1"/>
            <p:nvPr/>
          </p:nvSpPr>
          <p:spPr>
            <a:xfrm>
              <a:off x="3564151" y="427222"/>
              <a:ext cx="4378060" cy="338554"/>
            </a:xfrm>
            <a:prstGeom prst="rect">
              <a:avLst/>
            </a:prstGeom>
            <a:noFill/>
          </p:spPr>
          <p:txBody>
            <a:bodyPr wrap="square" rtlCol="0">
              <a:spAutoFit/>
            </a:bodyPr>
            <a:lstStyle/>
            <a:p>
              <a:pPr algn="ctr"/>
              <a:r>
                <a:rPr lang="en-GB" sz="1600" dirty="0" smtClean="0"/>
                <a:t>Microsoft education YouTube channel </a:t>
              </a:r>
              <a:endParaRPr lang="en-GB" sz="1600" dirty="0"/>
            </a:p>
          </p:txBody>
        </p:sp>
      </p:grpSp>
      <p:grpSp>
        <p:nvGrpSpPr>
          <p:cNvPr id="28" name="Group 27"/>
          <p:cNvGrpSpPr/>
          <p:nvPr/>
        </p:nvGrpSpPr>
        <p:grpSpPr>
          <a:xfrm>
            <a:off x="79178" y="2197067"/>
            <a:ext cx="5174872" cy="2490152"/>
            <a:chOff x="196744" y="2118689"/>
            <a:chExt cx="5180097" cy="2490152"/>
          </a:xfrm>
        </p:grpSpPr>
        <p:grpSp>
          <p:nvGrpSpPr>
            <p:cNvPr id="8" name="Group 7"/>
            <p:cNvGrpSpPr/>
            <p:nvPr/>
          </p:nvGrpSpPr>
          <p:grpSpPr>
            <a:xfrm>
              <a:off x="196744" y="2118689"/>
              <a:ext cx="5137753" cy="772493"/>
              <a:chOff x="353173" y="1110345"/>
              <a:chExt cx="5137753" cy="772493"/>
            </a:xfrm>
          </p:grpSpPr>
          <p:sp>
            <p:nvSpPr>
              <p:cNvPr id="4" name="Rectangle 3"/>
              <p:cNvSpPr/>
              <p:nvPr/>
            </p:nvSpPr>
            <p:spPr>
              <a:xfrm>
                <a:off x="353173" y="1513506"/>
                <a:ext cx="5137753" cy="369332"/>
              </a:xfrm>
              <a:prstGeom prst="rect">
                <a:avLst/>
              </a:prstGeom>
            </p:spPr>
            <p:txBody>
              <a:bodyPr wrap="none">
                <a:spAutoFit/>
              </a:bodyPr>
              <a:lstStyle/>
              <a:p>
                <a:r>
                  <a:rPr lang="en-GB" dirty="0" smtClean="0">
                    <a:hlinkClick r:id="rId3"/>
                  </a:rPr>
                  <a:t>https://www.youtube.com/watch?v=qx8xHpRMFHU</a:t>
                </a:r>
                <a:r>
                  <a:rPr lang="en-GB" dirty="0" smtClean="0"/>
                  <a:t> </a:t>
                </a:r>
                <a:endParaRPr lang="en-GB" dirty="0"/>
              </a:p>
            </p:txBody>
          </p:sp>
          <p:sp>
            <p:nvSpPr>
              <p:cNvPr id="6" name="TextBox 5"/>
              <p:cNvSpPr txBox="1"/>
              <p:nvPr/>
            </p:nvSpPr>
            <p:spPr>
              <a:xfrm>
                <a:off x="378822" y="1110345"/>
                <a:ext cx="4402183" cy="369332"/>
              </a:xfrm>
              <a:prstGeom prst="rect">
                <a:avLst/>
              </a:prstGeom>
              <a:noFill/>
            </p:spPr>
            <p:txBody>
              <a:bodyPr wrap="square" rtlCol="0">
                <a:spAutoFit/>
              </a:bodyPr>
              <a:lstStyle/>
              <a:p>
                <a:r>
                  <a:rPr lang="en-GB" dirty="0" smtClean="0"/>
                  <a:t>How to log on and access channels </a:t>
                </a:r>
                <a:endParaRPr lang="en-GB" dirty="0"/>
              </a:p>
            </p:txBody>
          </p:sp>
        </p:grpSp>
        <p:sp>
          <p:nvSpPr>
            <p:cNvPr id="23" name="Rectangle 22"/>
            <p:cNvSpPr/>
            <p:nvPr/>
          </p:nvSpPr>
          <p:spPr>
            <a:xfrm>
              <a:off x="248193" y="3962510"/>
              <a:ext cx="5128648" cy="646331"/>
            </a:xfrm>
            <a:prstGeom prst="rect">
              <a:avLst/>
            </a:prstGeom>
          </p:spPr>
          <p:txBody>
            <a:bodyPr wrap="none">
              <a:spAutoFit/>
            </a:bodyPr>
            <a:lstStyle/>
            <a:p>
              <a:r>
                <a:rPr lang="en-GB" dirty="0" smtClean="0">
                  <a:hlinkClick r:id="rId4"/>
                </a:rPr>
                <a:t>https://www.youtube.com/watch?v=Y7NBMOZgK1w</a:t>
              </a:r>
              <a:endParaRPr lang="en-GB" dirty="0" smtClean="0"/>
            </a:p>
            <a:p>
              <a:endParaRPr lang="en-GB" dirty="0"/>
            </a:p>
          </p:txBody>
        </p:sp>
        <p:sp>
          <p:nvSpPr>
            <p:cNvPr id="24" name="TextBox 23"/>
            <p:cNvSpPr txBox="1"/>
            <p:nvPr/>
          </p:nvSpPr>
          <p:spPr>
            <a:xfrm>
              <a:off x="243846" y="3624664"/>
              <a:ext cx="4402183" cy="369332"/>
            </a:xfrm>
            <a:prstGeom prst="rect">
              <a:avLst/>
            </a:prstGeom>
            <a:noFill/>
          </p:spPr>
          <p:txBody>
            <a:bodyPr wrap="square" rtlCol="0">
              <a:spAutoFit/>
            </a:bodyPr>
            <a:lstStyle/>
            <a:p>
              <a:r>
                <a:rPr lang="en-GB" dirty="0" smtClean="0"/>
                <a:t>How to upload a photo to an assignment </a:t>
              </a:r>
              <a:endParaRPr lang="en-GB" dirty="0"/>
            </a:p>
          </p:txBody>
        </p:sp>
      </p:grpSp>
      <p:grpSp>
        <p:nvGrpSpPr>
          <p:cNvPr id="31" name="Group 30"/>
          <p:cNvGrpSpPr/>
          <p:nvPr/>
        </p:nvGrpSpPr>
        <p:grpSpPr>
          <a:xfrm>
            <a:off x="5211749" y="1380584"/>
            <a:ext cx="7257905" cy="4693642"/>
            <a:chOff x="5211749" y="1641844"/>
            <a:chExt cx="7257905" cy="4693642"/>
          </a:xfrm>
        </p:grpSpPr>
        <p:grpSp>
          <p:nvGrpSpPr>
            <p:cNvPr id="27" name="Group 26"/>
            <p:cNvGrpSpPr/>
            <p:nvPr/>
          </p:nvGrpSpPr>
          <p:grpSpPr>
            <a:xfrm>
              <a:off x="5211749" y="1641844"/>
              <a:ext cx="6871394" cy="4693642"/>
              <a:chOff x="6413863" y="1267097"/>
              <a:chExt cx="5778137" cy="3944983"/>
            </a:xfrm>
          </p:grpSpPr>
          <p:sp>
            <p:nvSpPr>
              <p:cNvPr id="11" name="Rectangle 10"/>
              <p:cNvSpPr/>
              <p:nvPr/>
            </p:nvSpPr>
            <p:spPr>
              <a:xfrm>
                <a:off x="7920455" y="1583394"/>
                <a:ext cx="3937488" cy="369332"/>
              </a:xfrm>
              <a:prstGeom prst="rect">
                <a:avLst/>
              </a:prstGeom>
            </p:spPr>
            <p:txBody>
              <a:bodyPr wrap="none">
                <a:spAutoFit/>
              </a:bodyPr>
              <a:lstStyle/>
              <a:p>
                <a:r>
                  <a:rPr lang="en-GB" dirty="0" smtClean="0">
                    <a:hlinkClick r:id="rId5"/>
                  </a:rPr>
                  <a:t>https://www.bluecoatbeechdale.co.uk/</a:t>
                </a:r>
                <a:r>
                  <a:rPr lang="en-GB" dirty="0" smtClean="0"/>
                  <a:t> </a:t>
                </a:r>
                <a:endParaRPr lang="en-GB" dirty="0"/>
              </a:p>
            </p:txBody>
          </p:sp>
          <p:pic>
            <p:nvPicPr>
              <p:cNvPr id="12" name="Picture 11"/>
              <p:cNvPicPr>
                <a:picLocks noChangeAspect="1"/>
              </p:cNvPicPr>
              <p:nvPr/>
            </p:nvPicPr>
            <p:blipFill>
              <a:blip r:embed="rId6"/>
              <a:stretch>
                <a:fillRect/>
              </a:stretch>
            </p:blipFill>
            <p:spPr>
              <a:xfrm>
                <a:off x="6600513" y="1952729"/>
                <a:ext cx="5415437" cy="3044697"/>
              </a:xfrm>
              <a:prstGeom prst="rect">
                <a:avLst/>
              </a:prstGeom>
            </p:spPr>
          </p:pic>
          <p:sp>
            <p:nvSpPr>
              <p:cNvPr id="13" name="Oval 12"/>
              <p:cNvSpPr/>
              <p:nvPr/>
            </p:nvSpPr>
            <p:spPr>
              <a:xfrm>
                <a:off x="11583332" y="1998617"/>
                <a:ext cx="447560" cy="457707"/>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p:cNvCxnSpPr>
                <a:stCxn id="13" idx="1"/>
              </p:cNvCxnSpPr>
              <p:nvPr/>
            </p:nvCxnSpPr>
            <p:spPr>
              <a:xfrm flipH="1" flipV="1">
                <a:off x="11093548" y="1733759"/>
                <a:ext cx="555328" cy="33188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727370" y="2612571"/>
                <a:ext cx="5016139" cy="1008871"/>
              </a:xfrm>
              <a:prstGeom prst="rect">
                <a:avLst/>
              </a:prstGeom>
              <a:solidFill>
                <a:schemeClr val="bg2"/>
              </a:solidFill>
              <a:ln>
                <a:solidFill>
                  <a:srgbClr val="FF0000"/>
                </a:solidFill>
              </a:ln>
            </p:spPr>
            <p:txBody>
              <a:bodyPr wrap="square" rtlCol="0">
                <a:spAutoFit/>
              </a:bodyPr>
              <a:lstStyle/>
              <a:p>
                <a:r>
                  <a:rPr lang="en-GB" b="1" dirty="0" smtClean="0"/>
                  <a:t>Clicking on the envelope takes you to Microsoft log in area. Use your school email and password. From this page you will be able to access the full suite of Microsoft applications including Teams. </a:t>
                </a:r>
                <a:endParaRPr lang="en-GB" b="1" dirty="0"/>
              </a:p>
            </p:txBody>
          </p:sp>
          <p:cxnSp>
            <p:nvCxnSpPr>
              <p:cNvPr id="17" name="Straight Connector 16"/>
              <p:cNvCxnSpPr>
                <a:endCxn id="13" idx="3"/>
              </p:cNvCxnSpPr>
              <p:nvPr/>
            </p:nvCxnSpPr>
            <p:spPr>
              <a:xfrm flipV="1">
                <a:off x="11430000" y="2389294"/>
                <a:ext cx="218876" cy="22327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413863" y="1267097"/>
                <a:ext cx="5778137" cy="39449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0" name="TextBox 29"/>
            <p:cNvSpPr txBox="1"/>
            <p:nvPr/>
          </p:nvSpPr>
          <p:spPr>
            <a:xfrm>
              <a:off x="6526288" y="1695810"/>
              <a:ext cx="5943366" cy="369332"/>
            </a:xfrm>
            <a:prstGeom prst="rect">
              <a:avLst/>
            </a:prstGeom>
            <a:noFill/>
          </p:spPr>
          <p:txBody>
            <a:bodyPr wrap="square" rtlCol="0">
              <a:spAutoFit/>
            </a:bodyPr>
            <a:lstStyle/>
            <a:p>
              <a:r>
                <a:rPr lang="en-GB" u="sng" dirty="0" smtClean="0"/>
                <a:t>Easy access log on through Microsoft office suite  </a:t>
              </a:r>
              <a:endParaRPr lang="en-GB" u="sng" dirty="0"/>
            </a:p>
          </p:txBody>
        </p:sp>
      </p:grpSp>
      <p:pic>
        <p:nvPicPr>
          <p:cNvPr id="32" name="Picture 31"/>
          <p:cNvPicPr>
            <a:picLocks noChangeAspect="1"/>
          </p:cNvPicPr>
          <p:nvPr/>
        </p:nvPicPr>
        <p:blipFill>
          <a:blip r:embed="rId7"/>
          <a:stretch>
            <a:fillRect/>
          </a:stretch>
        </p:blipFill>
        <p:spPr>
          <a:xfrm>
            <a:off x="286852" y="192512"/>
            <a:ext cx="1495013" cy="1495013"/>
          </a:xfrm>
          <a:prstGeom prst="rect">
            <a:avLst/>
          </a:prstGeom>
        </p:spPr>
      </p:pic>
      <p:sp>
        <p:nvSpPr>
          <p:cNvPr id="33" name="AutoShape 2" descr="File:Ei-paperclip.svg - Wikimedia Comm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4" name="Picture 33"/>
          <p:cNvPicPr>
            <a:picLocks noChangeAspect="1"/>
          </p:cNvPicPr>
          <p:nvPr/>
        </p:nvPicPr>
        <p:blipFill>
          <a:blip r:embed="rId8">
            <a:duotone>
              <a:schemeClr val="accent3">
                <a:shade val="45000"/>
                <a:satMod val="135000"/>
              </a:schemeClr>
              <a:prstClr val="white"/>
            </a:duotone>
          </a:blip>
          <a:stretch>
            <a:fillRect/>
          </a:stretch>
        </p:blipFill>
        <p:spPr>
          <a:xfrm>
            <a:off x="130575" y="4370239"/>
            <a:ext cx="637715" cy="637715"/>
          </a:xfrm>
          <a:prstGeom prst="rect">
            <a:avLst/>
          </a:prstGeom>
        </p:spPr>
      </p:pic>
      <p:sp>
        <p:nvSpPr>
          <p:cNvPr id="35" name="TextBox 34"/>
          <p:cNvSpPr txBox="1"/>
          <p:nvPr/>
        </p:nvSpPr>
        <p:spPr>
          <a:xfrm>
            <a:off x="646946" y="4504431"/>
            <a:ext cx="4786767" cy="369332"/>
          </a:xfrm>
          <a:prstGeom prst="rect">
            <a:avLst/>
          </a:prstGeom>
          <a:noFill/>
        </p:spPr>
        <p:txBody>
          <a:bodyPr wrap="square" rtlCol="0">
            <a:spAutoFit/>
          </a:bodyPr>
          <a:lstStyle/>
          <a:p>
            <a:r>
              <a:rPr lang="en-GB" dirty="0" smtClean="0"/>
              <a:t>Use the paper clip to attach work in documents </a:t>
            </a:r>
            <a:endParaRPr lang="en-GB" dirty="0"/>
          </a:p>
        </p:txBody>
      </p:sp>
    </p:spTree>
    <p:extLst>
      <p:ext uri="{BB962C8B-B14F-4D97-AF65-F5344CB8AC3E}">
        <p14:creationId xmlns:p14="http://schemas.microsoft.com/office/powerpoint/2010/main" val="787440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107298" y="953588"/>
            <a:ext cx="9944236" cy="5590903"/>
          </a:xfrm>
          <a:prstGeom prst="rect">
            <a:avLst/>
          </a:prstGeom>
        </p:spPr>
      </p:pic>
      <p:sp>
        <p:nvSpPr>
          <p:cNvPr id="5" name="TextBox 4"/>
          <p:cNvSpPr txBox="1"/>
          <p:nvPr/>
        </p:nvSpPr>
        <p:spPr>
          <a:xfrm>
            <a:off x="3252651" y="300446"/>
            <a:ext cx="6361611" cy="369332"/>
          </a:xfrm>
          <a:prstGeom prst="rect">
            <a:avLst/>
          </a:prstGeom>
          <a:noFill/>
        </p:spPr>
        <p:txBody>
          <a:bodyPr wrap="square" rtlCol="0">
            <a:spAutoFit/>
          </a:bodyPr>
          <a:lstStyle/>
          <a:p>
            <a:r>
              <a:rPr lang="en-GB" b="1" u="sng" dirty="0" smtClean="0"/>
              <a:t>My time table - Click on the blue boxes to join the lessons  </a:t>
            </a:r>
            <a:endParaRPr lang="en-GB" b="1" u="sng" dirty="0"/>
          </a:p>
        </p:txBody>
      </p:sp>
      <p:sp>
        <p:nvSpPr>
          <p:cNvPr id="6" name="Oval 5"/>
          <p:cNvSpPr/>
          <p:nvPr/>
        </p:nvSpPr>
        <p:spPr>
          <a:xfrm>
            <a:off x="1094235" y="2535980"/>
            <a:ext cx="538622" cy="42928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1107299" y="2103119"/>
            <a:ext cx="525558" cy="43286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1632857" y="2166648"/>
            <a:ext cx="1254034" cy="369332"/>
          </a:xfrm>
          <a:prstGeom prst="rect">
            <a:avLst/>
          </a:prstGeom>
          <a:noFill/>
        </p:spPr>
        <p:txBody>
          <a:bodyPr wrap="square" rtlCol="0">
            <a:spAutoFit/>
          </a:bodyPr>
          <a:lstStyle/>
          <a:p>
            <a:r>
              <a:rPr lang="en-GB" b="1" dirty="0" smtClean="0">
                <a:solidFill>
                  <a:srgbClr val="FF0000"/>
                </a:solidFill>
              </a:rPr>
              <a:t>Channels </a:t>
            </a:r>
            <a:endParaRPr lang="en-GB" b="1" dirty="0">
              <a:solidFill>
                <a:srgbClr val="FF0000"/>
              </a:solidFill>
            </a:endParaRPr>
          </a:p>
        </p:txBody>
      </p:sp>
      <p:sp>
        <p:nvSpPr>
          <p:cNvPr id="9" name="TextBox 8"/>
          <p:cNvSpPr txBox="1"/>
          <p:nvPr/>
        </p:nvSpPr>
        <p:spPr>
          <a:xfrm>
            <a:off x="1645919" y="2595936"/>
            <a:ext cx="1606731" cy="369332"/>
          </a:xfrm>
          <a:prstGeom prst="rect">
            <a:avLst/>
          </a:prstGeom>
          <a:noFill/>
        </p:spPr>
        <p:txBody>
          <a:bodyPr wrap="square" rtlCol="0">
            <a:spAutoFit/>
          </a:bodyPr>
          <a:lstStyle/>
          <a:p>
            <a:r>
              <a:rPr lang="en-GB" b="1" dirty="0" smtClean="0">
                <a:solidFill>
                  <a:srgbClr val="FF0000"/>
                </a:solidFill>
              </a:rPr>
              <a:t>Assignments  </a:t>
            </a:r>
            <a:endParaRPr lang="en-GB" b="1" dirty="0">
              <a:solidFill>
                <a:srgbClr val="FF0000"/>
              </a:solidFill>
            </a:endParaRPr>
          </a:p>
        </p:txBody>
      </p:sp>
      <p:sp>
        <p:nvSpPr>
          <p:cNvPr id="10" name="Oval 9"/>
          <p:cNvSpPr/>
          <p:nvPr/>
        </p:nvSpPr>
        <p:spPr>
          <a:xfrm>
            <a:off x="1102942" y="2949640"/>
            <a:ext cx="538622" cy="42928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1654626" y="3022659"/>
            <a:ext cx="1606731" cy="369332"/>
          </a:xfrm>
          <a:prstGeom prst="rect">
            <a:avLst/>
          </a:prstGeom>
          <a:noFill/>
        </p:spPr>
        <p:txBody>
          <a:bodyPr wrap="square" rtlCol="0">
            <a:spAutoFit/>
          </a:bodyPr>
          <a:lstStyle/>
          <a:p>
            <a:r>
              <a:rPr lang="en-GB" b="1" dirty="0" smtClean="0">
                <a:solidFill>
                  <a:srgbClr val="FF0000"/>
                </a:solidFill>
              </a:rPr>
              <a:t>Timetable </a:t>
            </a:r>
            <a:endParaRPr lang="en-GB" b="1" dirty="0">
              <a:solidFill>
                <a:srgbClr val="FF0000"/>
              </a:solidFill>
            </a:endParaRPr>
          </a:p>
        </p:txBody>
      </p:sp>
      <p:sp>
        <p:nvSpPr>
          <p:cNvPr id="12" name="Oval 11"/>
          <p:cNvSpPr/>
          <p:nvPr/>
        </p:nvSpPr>
        <p:spPr>
          <a:xfrm>
            <a:off x="1129068" y="1237397"/>
            <a:ext cx="525558" cy="43286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1632857" y="1184864"/>
            <a:ext cx="3344092" cy="369332"/>
          </a:xfrm>
          <a:prstGeom prst="rect">
            <a:avLst/>
          </a:prstGeom>
          <a:noFill/>
        </p:spPr>
        <p:txBody>
          <a:bodyPr wrap="square" rtlCol="0">
            <a:spAutoFit/>
          </a:bodyPr>
          <a:lstStyle/>
          <a:p>
            <a:r>
              <a:rPr lang="en-GB" b="1" dirty="0" smtClean="0">
                <a:solidFill>
                  <a:srgbClr val="FF0000"/>
                </a:solidFill>
              </a:rPr>
              <a:t>Notifications of Assignments </a:t>
            </a:r>
            <a:endParaRPr lang="en-GB" b="1" dirty="0">
              <a:solidFill>
                <a:srgbClr val="FF0000"/>
              </a:solidFill>
            </a:endParaRPr>
          </a:p>
        </p:txBody>
      </p:sp>
    </p:spTree>
    <p:extLst>
      <p:ext uri="{BB962C8B-B14F-4D97-AF65-F5344CB8AC3E}">
        <p14:creationId xmlns:p14="http://schemas.microsoft.com/office/powerpoint/2010/main" val="2294594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69144" y="40522"/>
            <a:ext cx="9405256" cy="584775"/>
          </a:xfrm>
          <a:prstGeom prst="rect">
            <a:avLst/>
          </a:prstGeom>
          <a:noFill/>
        </p:spPr>
        <p:txBody>
          <a:bodyPr wrap="square" rtlCol="0">
            <a:spAutoFit/>
          </a:bodyPr>
          <a:lstStyle/>
          <a:p>
            <a:r>
              <a:rPr lang="en-GB" sz="3200" b="1" u="sng" dirty="0" smtClean="0">
                <a:solidFill>
                  <a:srgbClr val="7030A0"/>
                </a:solidFill>
              </a:rPr>
              <a:t>Teams for beginners – Immersive Reader </a:t>
            </a:r>
            <a:endParaRPr lang="en-GB" sz="3200" b="1" u="sng" dirty="0">
              <a:solidFill>
                <a:srgbClr val="7030A0"/>
              </a:solidFill>
            </a:endParaRPr>
          </a:p>
        </p:txBody>
      </p:sp>
      <p:sp>
        <p:nvSpPr>
          <p:cNvPr id="5" name="Content Placeholder 4"/>
          <p:cNvSpPr>
            <a:spLocks noGrp="1"/>
          </p:cNvSpPr>
          <p:nvPr>
            <p:ph idx="1"/>
          </p:nvPr>
        </p:nvSpPr>
        <p:spPr>
          <a:xfrm>
            <a:off x="214087" y="625297"/>
            <a:ext cx="11803742" cy="6083717"/>
          </a:xfrm>
          <a:prstGeom prst="rect">
            <a:avLst/>
          </a:prstGeom>
        </p:spPr>
        <p:txBody>
          <a:bodyPr wrap="square">
            <a:spAutoFit/>
          </a:bodyPr>
          <a:lstStyle/>
          <a:p>
            <a:pPr marL="0" indent="0">
              <a:buNone/>
            </a:pPr>
            <a:r>
              <a:rPr lang="en-GB" sz="2400" dirty="0" smtClean="0"/>
              <a:t>Immersive Reader is a tool on Teams that helps pupils to access their learning. Amongst its functions are:</a:t>
            </a:r>
          </a:p>
          <a:p>
            <a:pPr marL="0" indent="0">
              <a:buNone/>
            </a:pPr>
            <a:r>
              <a:rPr lang="en-GB" sz="2400" dirty="0" smtClean="0"/>
              <a:t>Text read aloud </a:t>
            </a:r>
          </a:p>
          <a:p>
            <a:pPr marL="0" indent="0">
              <a:buNone/>
            </a:pPr>
            <a:r>
              <a:rPr lang="en-GB" sz="2400" dirty="0" smtClean="0"/>
              <a:t>Change font size, </a:t>
            </a:r>
          </a:p>
          <a:p>
            <a:pPr marL="0" indent="0">
              <a:buNone/>
            </a:pPr>
            <a:r>
              <a:rPr lang="en-GB" sz="2400" dirty="0" smtClean="0"/>
              <a:t>Change background colour of PowerPoint slides. </a:t>
            </a:r>
          </a:p>
          <a:p>
            <a:pPr marL="0" indent="0">
              <a:buNone/>
            </a:pPr>
            <a:endParaRPr lang="en-GB" sz="2400" dirty="0"/>
          </a:p>
          <a:p>
            <a:pPr marL="0" indent="0">
              <a:buNone/>
            </a:pPr>
            <a:r>
              <a:rPr lang="en-GB" sz="2400" dirty="0" smtClean="0"/>
              <a:t>There are other functions too that can help pupils to engage more successfully with their online learning. </a:t>
            </a:r>
          </a:p>
          <a:p>
            <a:pPr marL="0" indent="0">
              <a:buNone/>
            </a:pPr>
            <a:endParaRPr lang="en-GB" sz="2400" dirty="0"/>
          </a:p>
          <a:p>
            <a:pPr marL="0" indent="0">
              <a:buNone/>
            </a:pPr>
            <a:r>
              <a:rPr lang="en-GB" sz="2400" dirty="0" smtClean="0"/>
              <a:t>The YouTube link below is to a simple step by step guide of how to access Immersive Reader. </a:t>
            </a:r>
            <a:r>
              <a:rPr lang="en-GB" sz="2400" dirty="0" smtClean="0">
                <a:hlinkClick r:id="rId2"/>
              </a:rPr>
              <a:t>https://www.youtube.com/watch?v=GIRVT4jiS9g</a:t>
            </a:r>
            <a:r>
              <a:rPr lang="en-GB" sz="2400" dirty="0" smtClean="0"/>
              <a:t> </a:t>
            </a:r>
          </a:p>
          <a:p>
            <a:pPr marL="0" indent="0">
              <a:buNone/>
            </a:pPr>
            <a:endParaRPr lang="en-GB" sz="2400" dirty="0"/>
          </a:p>
          <a:p>
            <a:pPr marL="0" indent="0">
              <a:buNone/>
            </a:pPr>
            <a:r>
              <a:rPr lang="en-GB" sz="2400" dirty="0" smtClean="0"/>
              <a:t>The following link is to Microsoft’s guidance on how to make the most of Immersive Reader. </a:t>
            </a:r>
          </a:p>
          <a:p>
            <a:pPr marL="0" indent="0">
              <a:buNone/>
            </a:pPr>
            <a:r>
              <a:rPr lang="en-GB" sz="2400" dirty="0">
                <a:hlinkClick r:id="rId3"/>
              </a:rPr>
              <a:t>https://</a:t>
            </a:r>
            <a:r>
              <a:rPr lang="en-GB" sz="2400" dirty="0" smtClean="0">
                <a:hlinkClick r:id="rId3"/>
              </a:rPr>
              <a:t>www.microsoft.com/en-gb/education/products/learning-tools</a:t>
            </a:r>
            <a:r>
              <a:rPr lang="en-GB" sz="2400" dirty="0" smtClean="0"/>
              <a:t> </a:t>
            </a:r>
            <a:endParaRPr lang="en-GB" sz="2400" dirty="0"/>
          </a:p>
        </p:txBody>
      </p:sp>
    </p:spTree>
    <p:extLst>
      <p:ext uri="{BB962C8B-B14F-4D97-AF65-F5344CB8AC3E}">
        <p14:creationId xmlns:p14="http://schemas.microsoft.com/office/powerpoint/2010/main" val="1125265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215</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Schoolusername@bluecoatbeechdale.co.uk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Tozer, E</dc:creator>
  <cp:lastModifiedBy>Reid, E</cp:lastModifiedBy>
  <cp:revision>10</cp:revision>
  <dcterms:created xsi:type="dcterms:W3CDTF">2021-02-02T14:41:20Z</dcterms:created>
  <dcterms:modified xsi:type="dcterms:W3CDTF">2021-02-03T14:27:57Z</dcterms:modified>
</cp:coreProperties>
</file>